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50"/>
  </p:notesMasterIdLst>
  <p:sldIdLst>
    <p:sldId id="548" r:id="rId3"/>
    <p:sldId id="648" r:id="rId4"/>
    <p:sldId id="631" r:id="rId5"/>
    <p:sldId id="655" r:id="rId6"/>
    <p:sldId id="656" r:id="rId7"/>
    <p:sldId id="657" r:id="rId8"/>
    <p:sldId id="658" r:id="rId9"/>
    <p:sldId id="677" r:id="rId10"/>
    <p:sldId id="589" r:id="rId11"/>
    <p:sldId id="659" r:id="rId12"/>
    <p:sldId id="660" r:id="rId13"/>
    <p:sldId id="674" r:id="rId14"/>
    <p:sldId id="591" r:id="rId15"/>
    <p:sldId id="661" r:id="rId16"/>
    <p:sldId id="667" r:id="rId17"/>
    <p:sldId id="590" r:id="rId18"/>
    <p:sldId id="664" r:id="rId19"/>
    <p:sldId id="666" r:id="rId20"/>
    <p:sldId id="673" r:id="rId21"/>
    <p:sldId id="670" r:id="rId22"/>
    <p:sldId id="665" r:id="rId23"/>
    <p:sldId id="701" r:id="rId24"/>
    <p:sldId id="702" r:id="rId25"/>
    <p:sldId id="713" r:id="rId26"/>
    <p:sldId id="703" r:id="rId27"/>
    <p:sldId id="704" r:id="rId28"/>
    <p:sldId id="705" r:id="rId29"/>
    <p:sldId id="706" r:id="rId30"/>
    <p:sldId id="707" r:id="rId31"/>
    <p:sldId id="680" r:id="rId32"/>
    <p:sldId id="679" r:id="rId33"/>
    <p:sldId id="678" r:id="rId34"/>
    <p:sldId id="708" r:id="rId35"/>
    <p:sldId id="714" r:id="rId36"/>
    <p:sldId id="689" r:id="rId37"/>
    <p:sldId id="690" r:id="rId38"/>
    <p:sldId id="709" r:id="rId39"/>
    <p:sldId id="710" r:id="rId40"/>
    <p:sldId id="711" r:id="rId41"/>
    <p:sldId id="712" r:id="rId42"/>
    <p:sldId id="694" r:id="rId43"/>
    <p:sldId id="695" r:id="rId44"/>
    <p:sldId id="696" r:id="rId45"/>
    <p:sldId id="697" r:id="rId46"/>
    <p:sldId id="698" r:id="rId47"/>
    <p:sldId id="699" r:id="rId48"/>
    <p:sldId id="700" r:id="rId49"/>
  </p:sldIdLst>
  <p:sldSz cx="9144000" cy="6858000" type="screen4x3"/>
  <p:notesSz cx="6858000" cy="9144000"/>
  <p:custDataLst>
    <p:tags r:id="rId51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5325B"/>
    <a:srgbClr val="175079"/>
    <a:srgbClr val="A4B543"/>
    <a:srgbClr val="C5D64C"/>
    <a:srgbClr val="DB4126"/>
    <a:srgbClr val="000000"/>
    <a:srgbClr val="3B3B3B"/>
    <a:srgbClr val="062474"/>
    <a:srgbClr val="D4E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286" autoAdjust="0"/>
  </p:normalViewPr>
  <p:slideViewPr>
    <p:cSldViewPr snapToGrid="0">
      <p:cViewPr varScale="1">
        <p:scale>
          <a:sx n="94" d="100"/>
          <a:sy n="94" d="100"/>
        </p:scale>
        <p:origin x="324" y="90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tags" Target="tags/tag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2021-07-17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243073" y="403888"/>
            <a:ext cx="8665045" cy="5670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243073" y="467227"/>
            <a:ext cx="8559478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97076" y="11939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41" y="82891"/>
            <a:ext cx="2162477" cy="3143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8" y="6220711"/>
            <a:ext cx="8923428" cy="387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neural-networks-i-notation-and-building-blocks-817b1d2ea04b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934102" y="2588393"/>
            <a:ext cx="527580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인공 신경망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퍼셉트론의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이해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55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일반화된 </a:t>
            </a:r>
            <a:r>
              <a:rPr lang="ko-KR" altLang="en-US" dirty="0" err="1" smtClean="0"/>
              <a:t>인공신경망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955" y="1894041"/>
            <a:ext cx="6730093" cy="37513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92251" y="2652516"/>
            <a:ext cx="800219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축색돌기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98925" y="2071885"/>
            <a:ext cx="1008609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신경 접합부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87020" y="3168913"/>
            <a:ext cx="1008609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신경의 조직</a:t>
            </a:r>
          </a:p>
        </p:txBody>
      </p:sp>
    </p:spTree>
    <p:extLst>
      <p:ext uri="{BB962C8B-B14F-4D97-AF65-F5344CB8AC3E}">
        <p14:creationId xmlns:p14="http://schemas.microsoft.com/office/powerpoint/2010/main" val="177424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활성화 함수와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편향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결과 값이 임계 값 역할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 결과가 임계 값 이상이면 활성화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 </a:t>
            </a:r>
            <a:r>
              <a:rPr lang="ko-KR" altLang="en-US" dirty="0"/>
              <a:t>결과가 임계 값 </a:t>
            </a:r>
            <a:r>
              <a:rPr lang="ko-KR" altLang="en-US" dirty="0" smtClean="0"/>
              <a:t>미만이면 비활성화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378" y="2369037"/>
            <a:ext cx="6453699" cy="387831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867505" y="4217543"/>
            <a:ext cx="2729797" cy="860295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32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입력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출력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개인</a:t>
            </a:r>
            <a:r>
              <a:rPr lang="en-US" altLang="ko-KR" dirty="0" smtClean="0"/>
              <a:t> </a:t>
            </a:r>
            <a:r>
              <a:rPr lang="ko-KR" altLang="en-US" dirty="0" smtClean="0"/>
              <a:t>신경망 연산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https://raw.githubusercontent.com/sausheong/gonn/master/imgs/an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170" y="1585159"/>
            <a:ext cx="5235015" cy="281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raw.githubusercontent.com/sausheong/gonn/master/imgs/matrix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58" y="4669949"/>
            <a:ext cx="6155267" cy="136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>
            <a:off x="4348264" y="1935804"/>
            <a:ext cx="1352145" cy="2734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4296677" y="2730230"/>
            <a:ext cx="727659" cy="2384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4266944" y="3596860"/>
            <a:ext cx="255868" cy="2018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110902" y="1491279"/>
            <a:ext cx="2821021" cy="2872201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382277" y="1716220"/>
            <a:ext cx="390937" cy="354318"/>
          </a:xfrm>
          <a:prstGeom prst="rect">
            <a:avLst/>
          </a:prstGeom>
          <a:noFill/>
          <a:ln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506206" y="2405415"/>
            <a:ext cx="390937" cy="354318"/>
          </a:xfrm>
          <a:prstGeom prst="rect">
            <a:avLst/>
          </a:prstGeom>
          <a:noFill/>
          <a:ln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554782" y="3046837"/>
            <a:ext cx="390937" cy="354318"/>
          </a:xfrm>
          <a:prstGeom prst="rect">
            <a:avLst/>
          </a:prstGeom>
          <a:noFill/>
          <a:ln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86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인공신경망의 </a:t>
            </a:r>
            <a:r>
              <a:rPr lang="ko-KR" altLang="en-US" dirty="0" err="1" smtClean="0"/>
              <a:t>시그모이드</a:t>
            </a:r>
            <a:r>
              <a:rPr lang="ko-KR" altLang="en-US" dirty="0" smtClean="0"/>
              <a:t> 함수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활성화 함수의 예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시그모이드</a:t>
            </a:r>
            <a:r>
              <a:rPr lang="ko-KR" altLang="en-US" dirty="0" smtClean="0"/>
              <a:t> 함수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출력 값이 </a:t>
            </a:r>
            <a:r>
              <a:rPr lang="en-US" altLang="ko-KR" dirty="0" smtClean="0"/>
              <a:t>(0~1)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00" y="2149813"/>
            <a:ext cx="7930392" cy="404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45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가중치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3 × 3</a:t>
            </a:r>
            <a:r>
              <a:rPr lang="ko-KR" altLang="en-US" dirty="0" smtClean="0"/>
              <a:t>의 가중치 실수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42" y="1706649"/>
            <a:ext cx="8184139" cy="397380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31351" y="6465306"/>
            <a:ext cx="83772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hlinkClick r:id="rId3"/>
              </a:rPr>
              <a:t>https://towardsdatascience.com/neural-networks-i-notation-and-building-blocks-817b1d2ea04b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1633491" y="1979720"/>
            <a:ext cx="807868" cy="3116063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1429304" y="5680450"/>
            <a:ext cx="1447061" cy="259566"/>
          </a:xfrm>
          <a:prstGeom prst="wedgeRoundRectCallout">
            <a:avLst>
              <a:gd name="adj1" fmla="val -23497"/>
              <a:gd name="adj2" fmla="val -272297"/>
              <a:gd name="adj3" fmla="val 16667"/>
            </a:avLst>
          </a:prstGeom>
          <a:noFill/>
          <a:ln w="158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rgbClr val="0000FF"/>
                </a:solidFill>
              </a:rPr>
              <a:t>층</a:t>
            </a:r>
            <a:r>
              <a:rPr lang="en-US" altLang="ko-KR" sz="1100" dirty="0" smtClean="0">
                <a:solidFill>
                  <a:srgbClr val="0000FF"/>
                </a:solidFill>
              </a:rPr>
              <a:t>, layer</a:t>
            </a:r>
            <a:r>
              <a:rPr lang="ko-KR" altLang="en-US" sz="1100" dirty="0" smtClean="0">
                <a:solidFill>
                  <a:srgbClr val="0000FF"/>
                </a:solidFill>
              </a:rPr>
              <a:t>라고 부름</a:t>
            </a:r>
            <a:endParaRPr lang="ko-KR" altLang="en-US" sz="11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14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26598" y="2588393"/>
            <a:ext cx="389080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인공 신경망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행렬 연산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244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입력의 특징</a:t>
            </a:r>
            <a:r>
              <a:rPr lang="en-US" altLang="ko-KR" dirty="0" smtClean="0"/>
              <a:t>(x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 x</a:t>
            </a:r>
            <a:r>
              <a:rPr lang="en-US" altLang="ko-KR" baseline="-25000" dirty="0" smtClean="0"/>
              <a:t>2</a:t>
            </a:r>
            <a:r>
              <a:rPr lang="en-US" altLang="ko-KR" dirty="0" smtClean="0"/>
              <a:t> x</a:t>
            </a:r>
            <a:r>
              <a:rPr lang="en-US" altLang="ko-KR" baseline="-25000" dirty="0" smtClean="0"/>
              <a:t>3</a:t>
            </a:r>
            <a:r>
              <a:rPr lang="en-US" altLang="ko-KR" dirty="0" smtClean="0"/>
              <a:t> … x</a:t>
            </a:r>
            <a:r>
              <a:rPr lang="en-US" altLang="ko-KR" baseline="-25000" dirty="0" smtClean="0"/>
              <a:t>i</a:t>
            </a:r>
            <a:r>
              <a:rPr lang="en-US" altLang="ko-KR" dirty="0" smtClean="0"/>
              <a:t>)</a:t>
            </a:r>
            <a:r>
              <a:rPr lang="ko-KR" altLang="en-US" dirty="0" smtClean="0"/>
              <a:t>과 입력의 자료 수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/>
              <a:t>특징</a:t>
            </a:r>
            <a:r>
              <a:rPr lang="en-US" altLang="ko-KR" dirty="0"/>
              <a:t> n</a:t>
            </a:r>
            <a:r>
              <a:rPr lang="ko-KR" altLang="ko-KR" dirty="0"/>
              <a:t>개가 있는 뉴런 신경망에서 하나의 출력 </a:t>
            </a:r>
            <a:r>
              <a:rPr lang="ko-KR" altLang="ko-KR" dirty="0" smtClean="0"/>
              <a:t>계산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52" y="2507852"/>
            <a:ext cx="6614496" cy="3466818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1066493" y="5499914"/>
            <a:ext cx="2637257" cy="440102"/>
          </a:xfrm>
          <a:prstGeom prst="wedgeRoundRectCallout">
            <a:avLst>
              <a:gd name="adj1" fmla="val -20250"/>
              <a:gd name="adj2" fmla="val -414650"/>
              <a:gd name="adj3" fmla="val 16667"/>
            </a:avLst>
          </a:prstGeom>
          <a:noFill/>
          <a:ln w="158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rgbClr val="0000FF"/>
                </a:solidFill>
              </a:rPr>
              <a:t>n: </a:t>
            </a:r>
            <a:r>
              <a:rPr lang="en-US" altLang="ko-KR" sz="1100" dirty="0">
                <a:solidFill>
                  <a:srgbClr val="0000FF"/>
                </a:solidFill>
              </a:rPr>
              <a:t>MNIST </a:t>
            </a:r>
            <a:r>
              <a:rPr lang="ko-KR" altLang="en-US" sz="1100" dirty="0" err="1">
                <a:solidFill>
                  <a:srgbClr val="0000FF"/>
                </a:solidFill>
              </a:rPr>
              <a:t>손글씨에서</a:t>
            </a:r>
            <a:r>
              <a:rPr lang="ko-KR" altLang="en-US" sz="1100" dirty="0">
                <a:solidFill>
                  <a:srgbClr val="0000FF"/>
                </a:solidFill>
              </a:rPr>
              <a:t> </a:t>
            </a:r>
            <a:r>
              <a:rPr lang="ko-KR" altLang="en-US" sz="1100" dirty="0" err="1" smtClean="0">
                <a:solidFill>
                  <a:srgbClr val="0000FF"/>
                </a:solidFill>
              </a:rPr>
              <a:t>손글씨</a:t>
            </a:r>
            <a:r>
              <a:rPr lang="ko-KR" altLang="en-US" sz="1100" dirty="0" smtClean="0">
                <a:solidFill>
                  <a:srgbClr val="0000FF"/>
                </a:solidFill>
              </a:rPr>
              <a:t> 이미지 하나의 </a:t>
            </a:r>
            <a:r>
              <a:rPr lang="ko-KR" altLang="en-US" sz="1100" dirty="0" err="1" smtClean="0">
                <a:solidFill>
                  <a:srgbClr val="0000FF"/>
                </a:solidFill>
              </a:rPr>
              <a:t>펙셀</a:t>
            </a:r>
            <a:r>
              <a:rPr lang="ko-KR" altLang="en-US" sz="1100" dirty="0" smtClean="0">
                <a:solidFill>
                  <a:srgbClr val="0000FF"/>
                </a:solidFill>
              </a:rPr>
              <a:t> 수인 </a:t>
            </a:r>
            <a:r>
              <a:rPr lang="en-US" altLang="ko-KR" sz="1100" dirty="0" smtClean="0">
                <a:solidFill>
                  <a:srgbClr val="0000FF"/>
                </a:solidFill>
              </a:rPr>
              <a:t>786(28 x</a:t>
            </a:r>
            <a:r>
              <a:rPr lang="ko-KR" altLang="en-US" sz="1100" dirty="0" smtClean="0">
                <a:solidFill>
                  <a:srgbClr val="0000FF"/>
                </a:solidFill>
              </a:rPr>
              <a:t> </a:t>
            </a:r>
            <a:r>
              <a:rPr lang="en-US" altLang="ko-KR" sz="1100" dirty="0" smtClean="0">
                <a:solidFill>
                  <a:srgbClr val="0000FF"/>
                </a:solidFill>
              </a:rPr>
              <a:t>28)</a:t>
            </a:r>
            <a:r>
              <a:rPr lang="ko-KR" altLang="en-US" sz="1100" dirty="0" smtClean="0">
                <a:solidFill>
                  <a:srgbClr val="0000FF"/>
                </a:solidFill>
              </a:rPr>
              <a:t>을 의미</a:t>
            </a:r>
            <a:endParaRPr lang="ko-KR" altLang="en-US" sz="1100" dirty="0">
              <a:solidFill>
                <a:srgbClr val="0000FF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152913" y="5517324"/>
            <a:ext cx="2341183" cy="432545"/>
          </a:xfrm>
          <a:prstGeom prst="wedgeRoundRectCallout">
            <a:avLst>
              <a:gd name="adj1" fmla="val -92677"/>
              <a:gd name="adj2" fmla="val -440503"/>
              <a:gd name="adj3" fmla="val 16667"/>
            </a:avLst>
          </a:prstGeom>
          <a:noFill/>
          <a:ln w="158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rgbClr val="0000FF"/>
                </a:solidFill>
              </a:rPr>
              <a:t>s: MNIST </a:t>
            </a:r>
            <a:r>
              <a:rPr lang="ko-KR" altLang="en-US" sz="1100" dirty="0" err="1" smtClean="0">
                <a:solidFill>
                  <a:srgbClr val="0000FF"/>
                </a:solidFill>
              </a:rPr>
              <a:t>손글씨에서</a:t>
            </a:r>
            <a:r>
              <a:rPr lang="ko-KR" altLang="en-US" sz="1100" dirty="0" smtClean="0">
                <a:solidFill>
                  <a:srgbClr val="0000FF"/>
                </a:solidFill>
              </a:rPr>
              <a:t> 훈련 데이터 </a:t>
            </a:r>
            <a:r>
              <a:rPr lang="en-US" altLang="ko-KR" sz="1100" dirty="0" smtClean="0">
                <a:solidFill>
                  <a:srgbClr val="0000FF"/>
                </a:solidFill>
              </a:rPr>
              <a:t>6</a:t>
            </a:r>
            <a:r>
              <a:rPr lang="ko-KR" altLang="en-US" sz="1100" dirty="0" smtClean="0">
                <a:solidFill>
                  <a:srgbClr val="0000FF"/>
                </a:solidFill>
              </a:rPr>
              <a:t>만개에서 </a:t>
            </a:r>
            <a:r>
              <a:rPr lang="en-US" altLang="ko-KR" sz="1100" dirty="0" smtClean="0">
                <a:solidFill>
                  <a:srgbClr val="0000FF"/>
                </a:solidFill>
              </a:rPr>
              <a:t>6</a:t>
            </a:r>
            <a:r>
              <a:rPr lang="ko-KR" altLang="en-US" sz="1100" dirty="0" smtClean="0">
                <a:solidFill>
                  <a:srgbClr val="0000FF"/>
                </a:solidFill>
              </a:rPr>
              <a:t>만을 의미</a:t>
            </a:r>
            <a:endParaRPr lang="ko-KR" altLang="en-US" sz="1100" dirty="0">
              <a:solidFill>
                <a:srgbClr val="0000FF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85553" y="2433361"/>
            <a:ext cx="3251658" cy="3714520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987844" y="2431405"/>
            <a:ext cx="3374734" cy="3716476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19013" y="2076647"/>
            <a:ext cx="2784737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샘플 수 </a:t>
            </a:r>
            <a:r>
              <a:rPr lang="en-US" altLang="ko-KR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1</a:t>
            </a:r>
            <a:r>
              <a:rPr lang="ko-KR" altLang="en-US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개에 대한 계산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35922" y="2054628"/>
            <a:ext cx="2760692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샘플 수 </a:t>
            </a:r>
            <a:r>
              <a:rPr lang="en-US" altLang="ko-KR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s</a:t>
            </a:r>
            <a:r>
              <a:rPr lang="ko-KR" altLang="en-US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개에 대한 계산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544" y="1542766"/>
            <a:ext cx="1397243" cy="203061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599001" y="2765054"/>
            <a:ext cx="1127095" cy="226721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583628" y="3248977"/>
            <a:ext cx="1127095" cy="226721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00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신경망 행렬 계산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특징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</a:t>
            </a:r>
            <a:endParaRPr lang="en-US" altLang="ko-KR" dirty="0"/>
          </a:p>
          <a:p>
            <a:pPr lvl="1"/>
            <a:r>
              <a:rPr lang="ko-KR" altLang="en-US" dirty="0" smtClean="0"/>
              <a:t>샘플 수 </a:t>
            </a:r>
            <a:r>
              <a:rPr lang="en-US" altLang="ko-KR" dirty="0" smtClean="0"/>
              <a:t>4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243" y="2021689"/>
            <a:ext cx="5206790" cy="28581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370" y="4887481"/>
            <a:ext cx="4776546" cy="1240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24569" y="4970082"/>
            <a:ext cx="448392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(1 x 2)                 (2 x 3)                       (1 x 3)</a:t>
            </a:r>
            <a:endParaRPr lang="ko-KR" altLang="en-US" sz="14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959889" y="2938508"/>
            <a:ext cx="553144" cy="656947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915882" y="5209641"/>
            <a:ext cx="1987768" cy="497900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836606" y="3622008"/>
            <a:ext cx="481118" cy="683662"/>
          </a:xfrm>
          <a:prstGeom prst="rect">
            <a:avLst/>
          </a:prstGeom>
          <a:noFill/>
          <a:ln w="15875">
            <a:solidFill>
              <a:srgbClr val="0000FF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15882" y="5630124"/>
            <a:ext cx="1987768" cy="462397"/>
          </a:xfrm>
          <a:prstGeom prst="rect">
            <a:avLst/>
          </a:prstGeom>
          <a:noFill/>
          <a:ln w="15875">
            <a:solidFill>
              <a:srgbClr val="0000FF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05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뉴런 계산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202839"/>
            <a:ext cx="8603852" cy="5151503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600" y="1170940"/>
            <a:ext cx="6168189" cy="33858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438" y="4300266"/>
            <a:ext cx="3468030" cy="18925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29608" y="3928616"/>
            <a:ext cx="69762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입력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01288" y="4544177"/>
            <a:ext cx="69762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출력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55381" y="5887846"/>
            <a:ext cx="965329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출력 기준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56811" y="4850235"/>
            <a:ext cx="965329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입력 기준</a:t>
            </a:r>
          </a:p>
        </p:txBody>
      </p:sp>
    </p:spTree>
    <p:extLst>
      <p:ext uri="{BB962C8B-B14F-4D97-AF65-F5344CB8AC3E}">
        <p14:creationId xmlns:p14="http://schemas.microsoft.com/office/powerpoint/2010/main" val="224381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계산 사례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70" y="1757689"/>
            <a:ext cx="7315840" cy="415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6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인공 신경 세포</a:t>
            </a:r>
            <a:r>
              <a:rPr lang="en-US" altLang="ko-KR" dirty="0" smtClean="0"/>
              <a:t>(Artificial</a:t>
            </a:r>
            <a:r>
              <a:rPr lang="ko-KR" altLang="en-US" dirty="0" smtClean="0"/>
              <a:t> </a:t>
            </a:r>
            <a:r>
              <a:rPr lang="en-US" altLang="ko-KR" dirty="0" smtClean="0"/>
              <a:t>Neuron)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뉴런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입력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편향</a:t>
            </a:r>
            <a:r>
              <a:rPr lang="en-US" altLang="ko-KR" dirty="0" smtClean="0"/>
              <a:t>(bias)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신경망</a:t>
            </a:r>
            <a:r>
              <a:rPr lang="en-US" altLang="ko-KR" dirty="0" smtClean="0"/>
              <a:t>(network) </a:t>
            </a:r>
          </a:p>
          <a:p>
            <a:pPr lvl="1"/>
            <a:r>
              <a:rPr lang="ko-KR" altLang="en-US" dirty="0" smtClean="0"/>
              <a:t>뉴런의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391" y="1038316"/>
            <a:ext cx="5198418" cy="18486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935" y="2870092"/>
            <a:ext cx="5179677" cy="338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6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하나의 출력 뉴런 연산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활성화 함수로 </a:t>
            </a:r>
            <a:r>
              <a:rPr lang="ko-KR" altLang="en-US" dirty="0" err="1" smtClean="0"/>
              <a:t>시그모이드</a:t>
            </a:r>
            <a:r>
              <a:rPr lang="ko-KR" altLang="en-US" dirty="0" smtClean="0"/>
              <a:t> 함수 적용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306" y="1805597"/>
            <a:ext cx="7648271" cy="418117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522812" y="3896183"/>
            <a:ext cx="564754" cy="442354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765258" y="4708186"/>
            <a:ext cx="207525" cy="223739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3890413" y="4289895"/>
            <a:ext cx="1965638" cy="1108954"/>
          </a:xfrm>
          <a:custGeom>
            <a:avLst/>
            <a:gdLst>
              <a:gd name="connsiteX0" fmla="*/ 671859 w 1965638"/>
              <a:gd name="connsiteY0" fmla="*/ 0 h 1007964"/>
              <a:gd name="connsiteX1" fmla="*/ 59016 w 1965638"/>
              <a:gd name="connsiteY1" fmla="*/ 982493 h 1007964"/>
              <a:gd name="connsiteX2" fmla="*/ 1965638 w 1965638"/>
              <a:gd name="connsiteY2" fmla="*/ 622570 h 10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5638" h="1007964">
                <a:moveTo>
                  <a:pt x="671859" y="0"/>
                </a:moveTo>
                <a:cubicBezTo>
                  <a:pt x="257622" y="439365"/>
                  <a:pt x="-156614" y="878731"/>
                  <a:pt x="59016" y="982493"/>
                </a:cubicBezTo>
                <a:cubicBezTo>
                  <a:pt x="274646" y="1086255"/>
                  <a:pt x="1120142" y="854412"/>
                  <a:pt x="1965638" y="622570"/>
                </a:cubicBezTo>
              </a:path>
            </a:pathLst>
          </a:custGeom>
          <a:noFill/>
          <a:ln w="158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841428" y="2552367"/>
            <a:ext cx="317257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40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층과 가중치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뉴런 층과 가중치 층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04" y="2504962"/>
            <a:ext cx="8293395" cy="3559307"/>
          </a:xfrm>
          <a:prstGeom prst="rect">
            <a:avLst/>
          </a:prstGeom>
        </p:spPr>
      </p:pic>
      <p:sp>
        <p:nvSpPr>
          <p:cNvPr id="6" name="오른쪽 대괄호 5"/>
          <p:cNvSpPr/>
          <p:nvPr/>
        </p:nvSpPr>
        <p:spPr>
          <a:xfrm rot="16200000">
            <a:off x="2882328" y="1050941"/>
            <a:ext cx="272166" cy="3053919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151827" y="2068108"/>
            <a:ext cx="173316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뉴런이 있는 층</a:t>
            </a:r>
          </a:p>
        </p:txBody>
      </p:sp>
    </p:spTree>
    <p:extLst>
      <p:ext uri="{BB962C8B-B14F-4D97-AF65-F5344CB8AC3E}">
        <p14:creationId xmlns:p14="http://schemas.microsoft.com/office/powerpoint/2010/main" val="254133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466024" y="2588393"/>
            <a:ext cx="62119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활성화 함수 그리기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0036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 파일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파일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3-2 06-neuron-activation-dense.ipynb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839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자연수와 자연수의 지수 승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</a:t>
            </a:r>
          </a:p>
          <a:p>
            <a:pPr lvl="1"/>
            <a:r>
              <a:rPr lang="ko-KR" altLang="en-US" dirty="0" smtClean="0"/>
              <a:t>자연수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오일러</a:t>
            </a:r>
            <a:r>
              <a:rPr lang="ko-KR" altLang="en-US" dirty="0" smtClean="0"/>
              <a:t> 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2.71828</a:t>
            </a:r>
            <a:endParaRPr lang="en-US" altLang="ko-KR" dirty="0"/>
          </a:p>
          <a:p>
            <a:r>
              <a:rPr lang="en-US" altLang="ko-KR" dirty="0" smtClean="0"/>
              <a:t>y </a:t>
            </a:r>
            <a:r>
              <a:rPr lang="en-US" altLang="ko-KR" dirty="0"/>
              <a:t>= </a:t>
            </a:r>
            <a:r>
              <a:rPr lang="en-US" altLang="ko-KR" dirty="0" smtClean="0"/>
              <a:t>e</a:t>
            </a:r>
            <a:r>
              <a:rPr lang="en-US" altLang="ko-KR" baseline="30000" dirty="0" smtClean="0"/>
              <a:t>-x</a:t>
            </a:r>
            <a:endParaRPr lang="ko-KR" altLang="en-US" baseline="30000" dirty="0"/>
          </a:p>
          <a:p>
            <a:endParaRPr lang="en-US" altLang="ko-KR" dirty="0" smtClean="0"/>
          </a:p>
          <a:p>
            <a:r>
              <a:rPr lang="en-US" altLang="ko-KR" dirty="0" smtClean="0"/>
              <a:t>y = e</a:t>
            </a:r>
            <a:r>
              <a:rPr lang="en-US" altLang="ko-KR" baseline="30000" dirty="0" smtClean="0"/>
              <a:t>x</a:t>
            </a:r>
            <a:endParaRPr lang="ko-KR" altLang="en-US" baseline="30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913" y="1109230"/>
            <a:ext cx="4516046" cy="511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8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시그모이드</a:t>
            </a:r>
            <a:r>
              <a:rPr lang="ko-KR" altLang="en-US" dirty="0" smtClean="0"/>
              <a:t> 함수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</a:t>
            </a:r>
            <a:r>
              <a:rPr lang="ko-KR" altLang="en-US" dirty="0" smtClean="0"/>
              <a:t>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곡선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(0, 1) </a:t>
            </a:r>
            <a:r>
              <a:rPr lang="ko-KR" altLang="en-US" dirty="0" smtClean="0"/>
              <a:t>사이의 값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841" y="1032649"/>
            <a:ext cx="4764170" cy="53128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634" y="2129222"/>
            <a:ext cx="1790285" cy="67445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677" y="4143845"/>
            <a:ext cx="2654197" cy="86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1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ReLU</a:t>
            </a:r>
            <a:r>
              <a:rPr lang="ko-KR" altLang="en-US" dirty="0" smtClean="0"/>
              <a:t> </a:t>
            </a:r>
            <a:r>
              <a:rPr lang="ko-KR" altLang="en-US" dirty="0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x</a:t>
            </a:r>
          </a:p>
          <a:p>
            <a:pPr lvl="1"/>
            <a:r>
              <a:rPr lang="en-US" altLang="ko-KR" dirty="0" smtClean="0"/>
              <a:t>0, </a:t>
            </a:r>
            <a:r>
              <a:rPr lang="ko-KR" altLang="en-US" dirty="0" err="1" smtClean="0"/>
              <a:t>음수면</a:t>
            </a:r>
            <a:r>
              <a:rPr lang="en-US" altLang="ko-KR" dirty="0" smtClean="0"/>
              <a:t> 0</a:t>
            </a:r>
          </a:p>
          <a:p>
            <a:pPr lvl="1"/>
            <a:r>
              <a:rPr lang="ko-KR" altLang="en-US" dirty="0" err="1" smtClean="0"/>
              <a:t>양수면</a:t>
            </a:r>
            <a:r>
              <a:rPr lang="ko-KR" altLang="en-US" dirty="0" smtClean="0"/>
              <a:t> </a:t>
            </a:r>
            <a:r>
              <a:rPr lang="en-US" altLang="ko-KR" dirty="0" smtClean="0"/>
              <a:t>x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290" y="982045"/>
            <a:ext cx="5137044" cy="53234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831" y="2292930"/>
            <a:ext cx="1695636" cy="63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28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시그모이드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ReLU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함께 그리기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97076" y="2867588"/>
            <a:ext cx="511698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np</a:t>
            </a:r>
          </a:p>
          <a:p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matplotlib.pylab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en-US" altLang="ko-KR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(Rectified Linear </a:t>
            </a:r>
            <a:r>
              <a:rPr lang="en-US" altLang="ko-KR" sz="11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Unit</a:t>
            </a:r>
          </a:p>
          <a:p>
            <a:r>
              <a:rPr lang="en-US" altLang="ko-KR" sz="11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 (</a:t>
            </a:r>
            <a:r>
              <a:rPr lang="ko-KR" altLang="en-US" sz="11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정류된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선형 유닛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)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함수</a:t>
            </a:r>
            <a:endParaRPr lang="en-US" altLang="ko-KR" sz="11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 smtClean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795E26"/>
                </a:solidFill>
                <a:latin typeface="Courier New" panose="02070309020205020404" pitchFamily="49" charset="0"/>
              </a:rPr>
              <a:t>relu_func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): 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np.maximum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x) 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#return (x&gt;0)*x # same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795E26"/>
                </a:solidFill>
                <a:latin typeface="Courier New" panose="02070309020205020404" pitchFamily="49" charset="0"/>
              </a:rPr>
              <a:t>sigm_func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): 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sigmoid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함수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/ 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+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np.exp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(-x))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그래프 그리기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plt.figure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figsize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8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6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)) 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x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np.linspace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-4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100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y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np.linspace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-0.2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100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(x,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relu_func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(x),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linestyle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':'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(x,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sigm_func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(x),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linestyle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'--'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"sigmoid"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plt.legend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loc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'upper left'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210" y="1414871"/>
            <a:ext cx="5452118" cy="396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82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다양한 활성화 함수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71004" y="991536"/>
            <a:ext cx="7615647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np</a:t>
            </a:r>
          </a:p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matplotlib.pylab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</a:p>
          <a:p>
            <a:r>
              <a:rPr lang="en-US" altLang="ko-KR" sz="12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795E26"/>
                </a:solidFill>
                <a:latin typeface="Courier New" panose="02070309020205020404" pitchFamily="49" charset="0"/>
              </a:rPr>
              <a:t>identity_func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):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항등함수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x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</a:p>
          <a:p>
            <a:r>
              <a:rPr lang="en-US" altLang="ko-KR" sz="12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795E26"/>
                </a:solidFill>
                <a:latin typeface="Courier New" panose="02070309020205020404" pitchFamily="49" charset="0"/>
              </a:rPr>
              <a:t>linear_func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):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1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차함수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1.5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* x +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a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기울기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(1.5), Y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절편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b(1) 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조정가능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795E26"/>
                </a:solidFill>
                <a:latin typeface="Courier New" panose="02070309020205020404" pitchFamily="49" charset="0"/>
              </a:rPr>
              <a:t>tanh_func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):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en-US" altLang="ko-KR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TanH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함수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np.tanh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(x)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795E26"/>
                </a:solidFill>
                <a:latin typeface="Courier New" panose="02070309020205020404" pitchFamily="49" charset="0"/>
              </a:rPr>
              <a:t>relu_func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):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en-US" altLang="ko-KR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(Rectified Linear Unit,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정류된 선형 유닛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)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함수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np.maximum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x) 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#return (x&gt;0)*x # same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795E26"/>
                </a:solidFill>
                <a:latin typeface="Courier New" panose="02070309020205020404" pitchFamily="49" charset="0"/>
              </a:rPr>
              <a:t>sigm_func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):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sigmoid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함수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/ 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+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np.exp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(-x))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그래프 그리기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plt.figure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figsize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8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)) 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x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np.linspace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-2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100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(x,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identity_func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(x),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linestyle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'--'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"identity"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(x,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linear_func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(x),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linestyle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':'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"linear"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(x,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tanh_func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(x),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linestyle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'-.'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tanh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(x,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relu_func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(x),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linestyle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'-'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(x,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sigm_func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(x),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linestyle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'--'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"sigmoid"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plt.legend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loc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'upper left</a:t>
            </a:r>
            <a:r>
              <a:rPr lang="en-US" altLang="ko-KR" sz="1200" dirty="0" smtClean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48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활성화 함수 결과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4" y="1135356"/>
            <a:ext cx="7613740" cy="505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8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입력과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출력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편향</a:t>
            </a:r>
            <a:r>
              <a:rPr lang="en-US" altLang="ko-KR" dirty="0" smtClean="0"/>
              <a:t>(bias)</a:t>
            </a:r>
          </a:p>
          <a:p>
            <a:pPr lvl="1"/>
            <a:r>
              <a:rPr lang="ko-KR" altLang="en-US" dirty="0" smtClean="0"/>
              <a:t>편향을 조정해 출력을 맞춤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250" y="1970763"/>
            <a:ext cx="6006787" cy="359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3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158521" y="2588393"/>
            <a:ext cx="482696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인공 신경망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행렬 연산 코드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4835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계산 사례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70" y="1193960"/>
            <a:ext cx="5807358" cy="32996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773" y="3669209"/>
            <a:ext cx="3948301" cy="267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63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신경망 행렬 계산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특징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</a:t>
            </a:r>
            <a:endParaRPr lang="en-US" altLang="ko-KR" dirty="0"/>
          </a:p>
          <a:p>
            <a:pPr lvl="1"/>
            <a:r>
              <a:rPr lang="ko-KR" altLang="en-US" dirty="0" smtClean="0"/>
              <a:t>샘플 수 </a:t>
            </a:r>
            <a:r>
              <a:rPr lang="en-US" altLang="ko-KR" dirty="0" smtClean="0"/>
              <a:t>4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243" y="1874546"/>
            <a:ext cx="5206790" cy="28581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370" y="4740338"/>
            <a:ext cx="4776546" cy="1240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24569" y="4822939"/>
            <a:ext cx="448392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(1 x 2)                 (2 x 3)                       (1 x 3)</a:t>
            </a:r>
            <a:endParaRPr lang="ko-KR" altLang="en-US" sz="14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959889" y="2791365"/>
            <a:ext cx="553144" cy="656947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915882" y="5062498"/>
            <a:ext cx="1987768" cy="497900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836606" y="3474865"/>
            <a:ext cx="481118" cy="683662"/>
          </a:xfrm>
          <a:prstGeom prst="rect">
            <a:avLst/>
          </a:prstGeom>
          <a:noFill/>
          <a:ln w="15875">
            <a:solidFill>
              <a:srgbClr val="0000FF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15882" y="5482981"/>
            <a:ext cx="1987768" cy="462397"/>
          </a:xfrm>
          <a:prstGeom prst="rect">
            <a:avLst/>
          </a:prstGeom>
          <a:noFill/>
          <a:ln w="15875">
            <a:solidFill>
              <a:srgbClr val="0000FF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035033" y="4537959"/>
            <a:ext cx="56297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1 2 3</a:t>
            </a:r>
          </a:p>
          <a:p>
            <a:r>
              <a:rPr lang="en-US" altLang="ko-KR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4 5 6</a:t>
            </a:r>
            <a:endParaRPr lang="ko-KR" altLang="en-US" sz="12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15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특징 </a:t>
            </a:r>
            <a:r>
              <a:rPr lang="en-US" altLang="ko-KR" dirty="0" smtClean="0"/>
              <a:t>2, </a:t>
            </a:r>
            <a:r>
              <a:rPr lang="ko-KR" altLang="en-US" dirty="0" smtClean="0"/>
              <a:t>샘플 수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행렬 연산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518" y="1650125"/>
            <a:ext cx="3821893" cy="428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35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행렬의 순서를 바꾼 계산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가중치와 입력 값의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순서도 수정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586" y="4384457"/>
            <a:ext cx="5096259" cy="22685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708" y="1193960"/>
            <a:ext cx="448627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1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58577" y="2588393"/>
            <a:ext cx="842685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논리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게이트 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AND OR XOR</a:t>
            </a:r>
          </a:p>
          <a:p>
            <a:pPr algn="ctr"/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신경망 구현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568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AND </a:t>
            </a:r>
            <a:r>
              <a:rPr lang="ko-KR" altLang="en-US" dirty="0" smtClean="0"/>
              <a:t>게이트 구현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뉴런 구조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입력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편향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출력 </a:t>
            </a:r>
            <a:r>
              <a:rPr lang="en-US" altLang="ko-KR" dirty="0" smtClean="0"/>
              <a:t>1</a:t>
            </a:r>
          </a:p>
          <a:p>
            <a:pPr lvl="1"/>
            <a:r>
              <a:rPr lang="ko-KR" altLang="en-US" dirty="0" smtClean="0"/>
              <a:t>구할 값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가중치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개와 편향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pic>
        <p:nvPicPr>
          <p:cNvPr id="5" name="Picture 4" descr="Screen Shot 2016-08-09 at 3.42.21 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04" y="2954143"/>
            <a:ext cx="6248866" cy="333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20443" y="4278946"/>
            <a:ext cx="452923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1                                      1</a:t>
            </a:r>
            <a:endParaRPr lang="ko-KR" altLang="en-US" sz="20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281563" y="3166601"/>
            <a:ext cx="594803" cy="1892279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4382973" y="1638089"/>
          <a:ext cx="3592740" cy="1588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580">
                  <a:extLst>
                    <a:ext uri="{9D8B030D-6E8A-4147-A177-3AD203B41FA5}">
                      <a16:colId xmlns:a16="http://schemas.microsoft.com/office/drawing/2014/main" val="2152545523"/>
                    </a:ext>
                  </a:extLst>
                </a:gridCol>
                <a:gridCol w="1197580">
                  <a:extLst>
                    <a:ext uri="{9D8B030D-6E8A-4147-A177-3AD203B41FA5}">
                      <a16:colId xmlns:a16="http://schemas.microsoft.com/office/drawing/2014/main" val="3744447425"/>
                    </a:ext>
                  </a:extLst>
                </a:gridCol>
                <a:gridCol w="1197580">
                  <a:extLst>
                    <a:ext uri="{9D8B030D-6E8A-4147-A177-3AD203B41FA5}">
                      <a16:colId xmlns:a16="http://schemas.microsoft.com/office/drawing/2014/main" val="3348656589"/>
                    </a:ext>
                  </a:extLst>
                </a:gridCol>
              </a:tblGrid>
              <a:tr h="317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x1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x2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y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373598"/>
                  </a:ext>
                </a:extLst>
              </a:tr>
              <a:tr h="317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425090"/>
                  </a:ext>
                </a:extLst>
              </a:tr>
              <a:tr h="317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092045"/>
                  </a:ext>
                </a:extLst>
              </a:tr>
              <a:tr h="317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31178"/>
                  </a:ext>
                </a:extLst>
              </a:tr>
              <a:tr h="317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173215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834986" y="5058881"/>
            <a:ext cx="452923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1                                      </a:t>
            </a:r>
            <a:endParaRPr lang="ko-KR" altLang="en-US" sz="20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055" y="4438117"/>
            <a:ext cx="2989714" cy="235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7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77" y="1061902"/>
            <a:ext cx="5956738" cy="57111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837" y="3453880"/>
            <a:ext cx="2989714" cy="23553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05589" y="4772002"/>
            <a:ext cx="673582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bias</a:t>
            </a:r>
            <a:endParaRPr lang="ko-KR" altLang="en-US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39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손실 값 그래프와 결과 예측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103" y="1168871"/>
            <a:ext cx="5086350" cy="517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8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가중치와 편향 값 알아 보기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23" y="2686429"/>
            <a:ext cx="7999358" cy="35821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485" y="637107"/>
            <a:ext cx="2989714" cy="23553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48237" y="1955229"/>
            <a:ext cx="673582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bias</a:t>
            </a:r>
            <a:endParaRPr lang="ko-KR" altLang="en-US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2540000" y="1654682"/>
            <a:ext cx="3984086" cy="33643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6594186" y="2310799"/>
            <a:ext cx="90842" cy="362264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00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뉴런 연산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뉴런 식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가중치와 편향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778" y="1109231"/>
            <a:ext cx="5523364" cy="24742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778" y="3570888"/>
            <a:ext cx="5355989" cy="278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6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OR </a:t>
            </a:r>
            <a:r>
              <a:rPr lang="ko-KR" altLang="en-US" dirty="0"/>
              <a:t>게이트 구현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여러분이 직접 해 보세요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577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XOR </a:t>
            </a:r>
            <a:r>
              <a:rPr lang="ko-KR" altLang="en-US" dirty="0" smtClean="0"/>
              <a:t>문제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하나의 </a:t>
            </a:r>
            <a:r>
              <a:rPr lang="ko-KR" altLang="en-US" dirty="0" err="1" smtClean="0"/>
              <a:t>퍼셉트론으로는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XOR</a:t>
            </a:r>
            <a:r>
              <a:rPr lang="ko-KR" altLang="en-US" dirty="0"/>
              <a:t> </a:t>
            </a:r>
            <a:r>
              <a:rPr lang="ko-KR" altLang="en-US" dirty="0" smtClean="0"/>
              <a:t>게이트는 불가능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마빈 </a:t>
            </a:r>
            <a:r>
              <a:rPr lang="ko-KR" altLang="en-US" dirty="0" err="1" smtClean="0"/>
              <a:t>민스키와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시모어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페퍼트가</a:t>
            </a:r>
            <a:r>
              <a:rPr lang="ko-KR" altLang="en-US" dirty="0" smtClean="0"/>
              <a:t> 증명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첫 </a:t>
            </a:r>
            <a:r>
              <a:rPr lang="en-US" altLang="ko-KR" dirty="0" smtClean="0"/>
              <a:t>AI </a:t>
            </a:r>
            <a:r>
              <a:rPr lang="ko-KR" altLang="en-US" dirty="0" smtClean="0"/>
              <a:t>겨울의 계기</a:t>
            </a:r>
            <a:endParaRPr lang="ko-KR" altLang="en-US" dirty="0"/>
          </a:p>
        </p:txBody>
      </p:sp>
      <p:pic>
        <p:nvPicPr>
          <p:cNvPr id="2050" name="Picture 2" descr="https://t1.daumcdn.net/cfile/tistory/99612E4B5C0B73DD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528" y="2337676"/>
            <a:ext cx="6609342" cy="356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6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XOR </a:t>
            </a:r>
            <a:r>
              <a:rPr lang="ko-KR" altLang="en-US" dirty="0" smtClean="0"/>
              <a:t>해결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뉴런 </a:t>
            </a:r>
            <a:r>
              <a:rPr lang="en-US" altLang="ko-KR" dirty="0" smtClean="0"/>
              <a:t>3 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2</a:t>
            </a:r>
            <a:r>
              <a:rPr lang="ko-KR" altLang="en-US" dirty="0" smtClean="0"/>
              <a:t>층으로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모델이 구해야 할 총 매개변수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가중치와 편향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3 * 2 + 3 * 1 = 9</a:t>
            </a:r>
            <a:r>
              <a:rPr lang="ko-KR" altLang="en-US" dirty="0" smtClean="0"/>
              <a:t>개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088" y="2398496"/>
            <a:ext cx="5410200" cy="32861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254765" y="2957774"/>
            <a:ext cx="2998291" cy="1676370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95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Sequential </a:t>
            </a:r>
            <a:r>
              <a:rPr lang="ko-KR" altLang="en-US" dirty="0"/>
              <a:t>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3836012" cy="5151503"/>
          </a:xfrm>
        </p:spPr>
        <p:txBody>
          <a:bodyPr/>
          <a:lstStyle/>
          <a:p>
            <a:r>
              <a:rPr lang="en-US" altLang="ko-KR" dirty="0" smtClean="0"/>
              <a:t>Dense </a:t>
            </a:r>
            <a:r>
              <a:rPr lang="ko-KR" altLang="en-US" dirty="0" smtClean="0"/>
              <a:t>층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가장 기본적인 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인자</a:t>
            </a:r>
            <a:r>
              <a:rPr lang="en-US" altLang="ko-KR" dirty="0" smtClean="0"/>
              <a:t> units, activation</a:t>
            </a:r>
          </a:p>
          <a:p>
            <a:pPr lvl="2"/>
            <a:r>
              <a:rPr lang="ko-KR" altLang="en-US" dirty="0" smtClean="0"/>
              <a:t>뉴런 수와 활성화 함수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인자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input_shape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첫 번째 층에서만 정의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입력의 차원을 명시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(2, )</a:t>
            </a:r>
          </a:p>
          <a:p>
            <a:pPr lvl="3"/>
            <a:r>
              <a:rPr lang="en-US" altLang="ko-KR" dirty="0" smtClean="0"/>
              <a:t>2</a:t>
            </a:r>
            <a:r>
              <a:rPr lang="ko-KR" altLang="en-US" dirty="0" smtClean="0"/>
              <a:t>개의 입력을 받는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54113" y="4679939"/>
            <a:ext cx="784843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x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([[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]])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y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([[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]])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tf.keras.Sequential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'sigmoid'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,)),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'sigmoid'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327" y="1193960"/>
            <a:ext cx="4739927" cy="287900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304074" y="5436185"/>
            <a:ext cx="6696926" cy="178231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038345" y="1257968"/>
            <a:ext cx="1719071" cy="2509360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10170" y="5661737"/>
            <a:ext cx="6696926" cy="178231"/>
          </a:xfrm>
          <a:prstGeom prst="rect">
            <a:avLst/>
          </a:prstGeom>
          <a:noFill/>
          <a:ln w="15875">
            <a:solidFill>
              <a:srgbClr val="0000FF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796942" y="1254920"/>
            <a:ext cx="1786030" cy="2509360"/>
          </a:xfrm>
          <a:prstGeom prst="rect">
            <a:avLst/>
          </a:prstGeom>
          <a:noFill/>
          <a:ln w="15875">
            <a:solidFill>
              <a:srgbClr val="0000FF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8" idx="2"/>
          </p:cNvCxnSpPr>
          <p:nvPr/>
        </p:nvCxnSpPr>
        <p:spPr>
          <a:xfrm flipH="1">
            <a:off x="4709160" y="3767328"/>
            <a:ext cx="1188721" cy="16688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6182819" y="3743667"/>
            <a:ext cx="1560821" cy="190763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73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06625" y="6692702"/>
            <a:ext cx="2133600" cy="240183"/>
          </a:xfrm>
        </p:spPr>
        <p:txBody>
          <a:bodyPr/>
          <a:lstStyle/>
          <a:p>
            <a:fld id="{B4F3E208-3B10-45C3-AB64-9D3429F1AD1A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Sequential </a:t>
            </a:r>
            <a:r>
              <a:rPr lang="ko-KR" altLang="en-US" dirty="0" smtClean="0"/>
              <a:t>모델과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구조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입력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은닉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출력 층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패러미터</a:t>
            </a:r>
            <a:r>
              <a:rPr lang="ko-KR" altLang="en-US" dirty="0" smtClean="0"/>
              <a:t> 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(</a:t>
            </a:r>
            <a:r>
              <a:rPr lang="ko-KR" altLang="en-US" dirty="0" smtClean="0"/>
              <a:t>입력측 뉴런 수 </a:t>
            </a:r>
            <a:r>
              <a:rPr lang="en-US" altLang="ko-KR" dirty="0" smtClean="0"/>
              <a:t>+ 1) * (</a:t>
            </a:r>
            <a:r>
              <a:rPr lang="ko-KR" altLang="en-US" dirty="0" smtClean="0"/>
              <a:t>출력측 뉴런 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168" y="3077097"/>
            <a:ext cx="5410200" cy="32861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80656" y="2092187"/>
            <a:ext cx="784843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x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([[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]])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y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([[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]])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tf.keras.Sequential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'sigmoid'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,)),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'sigmoid'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59634" y="2118813"/>
            <a:ext cx="459279" cy="226498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380402" y="3630970"/>
            <a:ext cx="459279" cy="1553591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7" idx="2"/>
          </p:cNvCxnSpPr>
          <p:nvPr/>
        </p:nvCxnSpPr>
        <p:spPr>
          <a:xfrm>
            <a:off x="2389274" y="2345311"/>
            <a:ext cx="220768" cy="1340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074986" y="2843628"/>
            <a:ext cx="1506544" cy="267585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213205" y="2914423"/>
            <a:ext cx="755111" cy="123345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3988298" y="2923300"/>
            <a:ext cx="604475" cy="731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390303" y="3630969"/>
            <a:ext cx="459279" cy="1553591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223563" y="3084579"/>
            <a:ext cx="755111" cy="123345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040666" y="4462092"/>
            <a:ext cx="1150252" cy="722468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endCxn id="18" idx="0"/>
          </p:cNvCxnSpPr>
          <p:nvPr/>
        </p:nvCxnSpPr>
        <p:spPr>
          <a:xfrm>
            <a:off x="3978674" y="2997196"/>
            <a:ext cx="2637118" cy="1464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252124" y="5515075"/>
            <a:ext cx="779381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3 * 2</a:t>
            </a:r>
            <a:endParaRPr lang="ko-KR" altLang="en-US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217184" y="5359220"/>
            <a:ext cx="779381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3 * 1</a:t>
            </a:r>
            <a:endParaRPr lang="ko-KR" altLang="en-US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528273" y="2106831"/>
            <a:ext cx="298003" cy="226498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endCxn id="18" idx="0"/>
          </p:cNvCxnSpPr>
          <p:nvPr/>
        </p:nvCxnSpPr>
        <p:spPr>
          <a:xfrm>
            <a:off x="3775214" y="2229416"/>
            <a:ext cx="2840578" cy="2232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1" idx="2"/>
            <a:endCxn id="8" idx="3"/>
          </p:cNvCxnSpPr>
          <p:nvPr/>
        </p:nvCxnSpPr>
        <p:spPr>
          <a:xfrm flipH="1">
            <a:off x="2839681" y="3111213"/>
            <a:ext cx="3988577" cy="1296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472" y="1007383"/>
            <a:ext cx="3872150" cy="1701727"/>
          </a:xfrm>
          <a:prstGeom prst="rect">
            <a:avLst/>
          </a:prstGeom>
        </p:spPr>
      </p:pic>
      <p:cxnSp>
        <p:nvCxnSpPr>
          <p:cNvPr id="37" name="직선 화살표 연결선 36"/>
          <p:cNvCxnSpPr>
            <a:endCxn id="15" idx="3"/>
          </p:cNvCxnSpPr>
          <p:nvPr/>
        </p:nvCxnSpPr>
        <p:spPr>
          <a:xfrm flipH="1">
            <a:off x="4849582" y="1673352"/>
            <a:ext cx="2264450" cy="2734413"/>
          </a:xfrm>
          <a:prstGeom prst="straightConnector1">
            <a:avLst/>
          </a:prstGeom>
          <a:ln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endCxn id="18" idx="0"/>
          </p:cNvCxnSpPr>
          <p:nvPr/>
        </p:nvCxnSpPr>
        <p:spPr>
          <a:xfrm flipH="1">
            <a:off x="6615792" y="2029103"/>
            <a:ext cx="498240" cy="2432989"/>
          </a:xfrm>
          <a:prstGeom prst="straightConnector1">
            <a:avLst/>
          </a:prstGeom>
          <a:ln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21" idx="0"/>
          </p:cNvCxnSpPr>
          <p:nvPr/>
        </p:nvCxnSpPr>
        <p:spPr>
          <a:xfrm flipH="1">
            <a:off x="3641815" y="1673352"/>
            <a:ext cx="4606073" cy="3841723"/>
          </a:xfrm>
          <a:prstGeom prst="straightConnector1">
            <a:avLst/>
          </a:prstGeom>
          <a:ln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H="1">
            <a:off x="5700841" y="2029103"/>
            <a:ext cx="2547047" cy="3418436"/>
          </a:xfrm>
          <a:prstGeom prst="straightConnector1">
            <a:avLst/>
          </a:prstGeom>
          <a:ln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42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XOR </a:t>
            </a:r>
            <a:r>
              <a:rPr lang="ko-KR" altLang="en-US" dirty="0" smtClean="0"/>
              <a:t>게이트 구현 소스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21040" y="1006523"/>
            <a:ext cx="7089882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3.27 </a:t>
            </a:r>
            <a:r>
              <a:rPr lang="en-US" altLang="ko-KR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tf.keras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를 이용한 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XOR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네트워크 계산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np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([[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]])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y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([[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]])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tf.keras.Sequential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'sigmoid'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,)),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'sigmoid'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</a:t>
            </a:r>
            <a:r>
              <a:rPr lang="en-US" altLang="ko-KR" sz="1100" dirty="0" err="1">
                <a:solidFill>
                  <a:srgbClr val="795E26"/>
                </a:solidFill>
                <a:latin typeface="Courier New" panose="02070309020205020404" pitchFamily="49" charset="0"/>
              </a:rPr>
              <a:t>compile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(optimizer=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tf.keras.optimizers.SGD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lr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0.3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), loss=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mse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model.summary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3.28 </a:t>
            </a:r>
            <a:r>
              <a:rPr lang="en-US" altLang="ko-KR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tf.keras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를 이용한 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XOR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네트워크 학습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history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model.fit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(x, y, epochs=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2000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batch_size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3.29 </a:t>
            </a:r>
            <a:r>
              <a:rPr lang="en-US" altLang="ko-KR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tf.keras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를 이용한 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XOR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네트워크 평가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print(</a:t>
            </a:r>
            <a:r>
              <a:rPr lang="en-US" altLang="ko-KR" sz="11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model.predict</a:t>
            </a:r>
            <a:r>
              <a:rPr lang="en-US" altLang="ko-KR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(x))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3.30 XOR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네트워크의 가중치와 편향 확인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weight </a:t>
            </a:r>
            <a:r>
              <a:rPr lang="en-US" altLang="ko-KR" sz="1100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model.weights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(weight)</a:t>
            </a:r>
            <a:endParaRPr lang="en-US" altLang="ko-KR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722" y="4581570"/>
            <a:ext cx="6337134" cy="225814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797722" y="5138927"/>
            <a:ext cx="933030" cy="576073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151290" y="5814943"/>
            <a:ext cx="1521294" cy="302394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735951" y="6059203"/>
            <a:ext cx="1374777" cy="186149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24225" y="6381691"/>
            <a:ext cx="707695" cy="275011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499663" y="6656702"/>
            <a:ext cx="639266" cy="125526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65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가중치와</a:t>
            </a:r>
            <a:r>
              <a:rPr lang="en-US" altLang="ko-KR" dirty="0"/>
              <a:t> </a:t>
            </a:r>
            <a:r>
              <a:rPr lang="en-US" altLang="ko-KR" dirty="0" err="1"/>
              <a:t>model.weights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가중치 결과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층</a:t>
            </a:r>
            <a:r>
              <a:rPr lang="en-US" altLang="ko-KR" dirty="0" smtClean="0"/>
              <a:t>/kernel </a:t>
            </a:r>
          </a:p>
          <a:p>
            <a:r>
              <a:rPr lang="ko-KR" altLang="en-US" dirty="0" smtClean="0"/>
              <a:t>편향 결과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층</a:t>
            </a:r>
            <a:r>
              <a:rPr lang="en-US" altLang="ko-KR" dirty="0" smtClean="0"/>
              <a:t>/bias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8194" name="Picture 2" descr="Cookie-cutter Neural Network Model for learning X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305" y="1556197"/>
            <a:ext cx="4505325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 flipV="1">
            <a:off x="3995928" y="2258568"/>
            <a:ext cx="1399032" cy="1618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4142232" y="3429000"/>
            <a:ext cx="1115568" cy="448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6519672" y="2843784"/>
            <a:ext cx="600407" cy="1043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648346" y="3887443"/>
            <a:ext cx="314701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[b0, b1]                       [b]</a:t>
            </a:r>
            <a:endParaRPr lang="ko-KR" altLang="en-US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24" y="4617224"/>
            <a:ext cx="8439150" cy="150495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738914" y="5872585"/>
            <a:ext cx="1019871" cy="249589"/>
          </a:xfrm>
          <a:prstGeom prst="rect">
            <a:avLst/>
          </a:prstGeom>
          <a:noFill/>
          <a:ln w="15875">
            <a:solidFill>
              <a:srgbClr val="0000FF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6309360" y="4256775"/>
            <a:ext cx="210312" cy="161581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5767674" y="5142804"/>
            <a:ext cx="1821846" cy="249589"/>
          </a:xfrm>
          <a:prstGeom prst="rect">
            <a:avLst/>
          </a:prstGeom>
          <a:noFill/>
          <a:ln w="15875">
            <a:solidFill>
              <a:srgbClr val="0000FF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4203793" y="4256775"/>
            <a:ext cx="2134327" cy="886029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055466" y="4796803"/>
            <a:ext cx="1907190" cy="406133"/>
          </a:xfrm>
          <a:prstGeom prst="rect">
            <a:avLst/>
          </a:prstGeom>
          <a:noFill/>
          <a:ln w="15875">
            <a:solidFill>
              <a:srgbClr val="0000FF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055466" y="5526584"/>
            <a:ext cx="1001934" cy="406133"/>
          </a:xfrm>
          <a:prstGeom prst="rect">
            <a:avLst/>
          </a:prstGeom>
          <a:noFill/>
          <a:ln w="15875">
            <a:solidFill>
              <a:srgbClr val="0000FF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 flipH="1">
            <a:off x="1920240" y="3140720"/>
            <a:ext cx="4534055" cy="265104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1920240" y="2198783"/>
            <a:ext cx="4456655" cy="341497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H="1">
            <a:off x="1579174" y="2052786"/>
            <a:ext cx="2874169" cy="2744017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H="1">
            <a:off x="2511035" y="2927993"/>
            <a:ext cx="2557188" cy="192492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27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XOR </a:t>
            </a:r>
            <a:r>
              <a:rPr lang="ko-KR" altLang="en-US" dirty="0" smtClean="0"/>
              <a:t>모델의 학습 과정 </a:t>
            </a:r>
            <a:r>
              <a:rPr lang="ko-KR" altLang="en-US" dirty="0"/>
              <a:t>시각화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손실</a:t>
            </a:r>
            <a:r>
              <a:rPr lang="en-US" altLang="ko-KR" dirty="0" smtClean="0"/>
              <a:t>(loss) </a:t>
            </a:r>
            <a:r>
              <a:rPr lang="ko-KR" altLang="en-US" dirty="0" smtClean="0"/>
              <a:t>또는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오류 값의 변화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가로는 </a:t>
            </a:r>
            <a:r>
              <a:rPr lang="ko-KR" altLang="en-US" dirty="0" err="1" smtClean="0"/>
              <a:t>에폭의</a:t>
            </a:r>
            <a:r>
              <a:rPr lang="ko-KR" altLang="en-US" dirty="0" smtClean="0"/>
              <a:t> 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학습 횟수가 증가하면서 계속 손실은 작아짐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05256" y="2362492"/>
            <a:ext cx="769924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8000"/>
                </a:solidFill>
                <a:latin typeface="Courier New" panose="02070309020205020404" pitchFamily="49" charset="0"/>
              </a:rPr>
              <a:t># 3.34 2-</a:t>
            </a:r>
            <a:r>
              <a:rPr lang="ko-KR" alt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레이어 </a:t>
            </a:r>
            <a:r>
              <a:rPr lang="en-US" altLang="ko-KR" sz="1600" dirty="0">
                <a:solidFill>
                  <a:srgbClr val="008000"/>
                </a:solidFill>
                <a:latin typeface="Courier New" panose="02070309020205020404" pitchFamily="49" charset="0"/>
              </a:rPr>
              <a:t>XOR </a:t>
            </a:r>
            <a:r>
              <a:rPr lang="ko-KR" alt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네트워크의 </a:t>
            </a:r>
            <a:r>
              <a:rPr lang="en-US" altLang="ko-KR" sz="1600" dirty="0">
                <a:solidFill>
                  <a:srgbClr val="008000"/>
                </a:solidFill>
                <a:latin typeface="Courier New" panose="02070309020205020404" pitchFamily="49" charset="0"/>
              </a:rPr>
              <a:t>loss </a:t>
            </a:r>
            <a:r>
              <a:rPr lang="ko-KR" alt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변화를 선 그래프로 표시</a:t>
            </a:r>
            <a:endParaRPr lang="ko-KR" alt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6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matplotlib.pyplot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6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6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endParaRPr lang="en-US" altLang="ko-KR" sz="16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ko-KR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history.history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600" dirty="0">
                <a:solidFill>
                  <a:srgbClr val="A31515"/>
                </a:solidFill>
                <a:latin typeface="Courier New" panose="02070309020205020404" pitchFamily="49" charset="0"/>
              </a:rPr>
              <a:t>'loss'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308" y="3520440"/>
            <a:ext cx="4218160" cy="27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5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곱 연산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390650"/>
            <a:ext cx="7753350" cy="4076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48319" y="5067240"/>
            <a:ext cx="130035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000" b="1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행렬의 곱</a:t>
            </a:r>
            <a:endParaRPr lang="ko-KR" altLang="en-US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3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활성화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활성화 함수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뉴런의 출력 값을 정하는 함수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44" y="2067255"/>
            <a:ext cx="6445315" cy="369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50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활성화 </a:t>
            </a:r>
            <a:r>
              <a:rPr lang="ko-KR" altLang="en-US" dirty="0" smtClean="0"/>
              <a:t>함수 </a:t>
            </a:r>
            <a:r>
              <a:rPr lang="en-US" altLang="ko-KR" dirty="0" err="1" smtClean="0"/>
              <a:t>ReLU</a:t>
            </a:r>
            <a:r>
              <a:rPr lang="en-US" altLang="ko-KR" dirty="0" smtClean="0"/>
              <a:t>, sigmoid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8306235" cy="5151503"/>
          </a:xfrm>
        </p:spPr>
        <p:txBody>
          <a:bodyPr>
            <a:normAutofit/>
          </a:bodyPr>
          <a:lstStyle/>
          <a:p>
            <a:r>
              <a:rPr lang="en-US" altLang="ko-KR" dirty="0" err="1" smtClean="0"/>
              <a:t>ReLU</a:t>
            </a:r>
            <a:r>
              <a:rPr lang="en-US" altLang="ko-KR" dirty="0" smtClean="0"/>
              <a:t>(</a:t>
            </a:r>
            <a:r>
              <a:rPr lang="ko-KR" altLang="en-US" dirty="0" smtClean="0"/>
              <a:t>교재 </a:t>
            </a:r>
            <a:r>
              <a:rPr lang="en-US" altLang="ko-KR" dirty="0" smtClean="0"/>
              <a:t>p43)</a:t>
            </a:r>
          </a:p>
          <a:p>
            <a:pPr lvl="1"/>
            <a:r>
              <a:rPr lang="en-US" altLang="ko-KR" dirty="0" smtClean="0"/>
              <a:t>Rectified(</a:t>
            </a:r>
            <a:r>
              <a:rPr lang="ko-KR" altLang="en-US" dirty="0" smtClean="0"/>
              <a:t>정류된</a:t>
            </a:r>
            <a:r>
              <a:rPr lang="en-US" altLang="ko-KR" dirty="0" smtClean="0"/>
              <a:t>) Linear Unit(</a:t>
            </a:r>
            <a:r>
              <a:rPr lang="ko-KR" altLang="en-US" dirty="0" smtClean="0"/>
              <a:t>선형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, y=x</a:t>
            </a:r>
            <a:r>
              <a:rPr lang="ko-KR" altLang="en-US" dirty="0" smtClean="0"/>
              <a:t>를 의미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선형 함수를 정류하여 </a:t>
            </a:r>
            <a:r>
              <a:rPr lang="en-US" altLang="ko-KR" dirty="0" smtClean="0"/>
              <a:t>0 </a:t>
            </a:r>
            <a:r>
              <a:rPr lang="ko-KR" altLang="en-US" dirty="0" smtClean="0"/>
              <a:t>이하는 모두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한 함수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max(x, 0)</a:t>
            </a:r>
          </a:p>
          <a:p>
            <a:pPr lvl="3"/>
            <a:r>
              <a:rPr lang="ko-KR" altLang="en-US" dirty="0" smtClean="0"/>
              <a:t>양수만 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2010</a:t>
            </a:r>
            <a:r>
              <a:rPr lang="ko-KR" altLang="en-US" dirty="0" smtClean="0"/>
              <a:t>년 이후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층이 깊어질수록</a:t>
            </a:r>
            <a:r>
              <a:rPr lang="en-US" altLang="ko-KR" dirty="0" smtClean="0"/>
              <a:t>(deep)</a:t>
            </a:r>
            <a:r>
              <a:rPr lang="ko-KR" altLang="en-US" dirty="0" smtClean="0"/>
              <a:t> 많이 활용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양수를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그대로 반환하므로 값의 왜곡이 적어지는 효과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토론토 대학 힌트 교수 </a:t>
            </a:r>
            <a:endParaRPr lang="en-US" altLang="ko-KR" dirty="0" smtClean="0"/>
          </a:p>
          <a:p>
            <a:r>
              <a:rPr lang="en-US" altLang="ko-KR" dirty="0" smtClean="0"/>
              <a:t>Sigmoid</a:t>
            </a:r>
          </a:p>
          <a:p>
            <a:pPr lvl="1"/>
            <a:r>
              <a:rPr lang="en-US" altLang="ko-KR" dirty="0" smtClean="0"/>
              <a:t>s</a:t>
            </a:r>
            <a:r>
              <a:rPr lang="ko-KR" altLang="en-US" dirty="0" smtClean="0"/>
              <a:t>자 형태의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곡선이라는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예전에 많이 사용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911" y="3809468"/>
            <a:ext cx="5263400" cy="232893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93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다양한</a:t>
            </a:r>
            <a:r>
              <a:rPr lang="en-US" altLang="ko-KR" dirty="0" smtClean="0"/>
              <a:t> </a:t>
            </a:r>
            <a:r>
              <a:rPr lang="ko-KR" altLang="en-US" dirty="0"/>
              <a:t>활성화 함수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2836741" cy="5151503"/>
          </a:xfrm>
        </p:spPr>
        <p:txBody>
          <a:bodyPr>
            <a:normAutofit/>
          </a:bodyPr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974" y="651528"/>
            <a:ext cx="4776960" cy="21137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26" name="Picture 2" descr="Image for po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653" y="2815618"/>
            <a:ext cx="6246135" cy="347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09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입출력의 예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출력 함수로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동일</a:t>
            </a:r>
            <a:r>
              <a:rPr lang="en-US" altLang="ko-KR" dirty="0" smtClean="0"/>
              <a:t>(identity)</a:t>
            </a:r>
            <a:r>
              <a:rPr lang="ko-KR" altLang="en-US" dirty="0" smtClean="0"/>
              <a:t> 함수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또는 </a:t>
            </a:r>
            <a:r>
              <a:rPr lang="ko-KR" altLang="en-US" dirty="0" err="1" smtClean="0"/>
              <a:t>리니어</a:t>
            </a:r>
            <a:r>
              <a:rPr lang="ko-KR" altLang="en-US" dirty="0" smtClean="0"/>
              <a:t> 함수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적용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744" y="2021460"/>
            <a:ext cx="6162516" cy="382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8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35173</TotalTime>
  <Words>694</Words>
  <Application>Microsoft Office PowerPoint</Application>
  <PresentationFormat>화면 슬라이드 쇼(4:3)</PresentationFormat>
  <Paragraphs>298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47</vt:i4>
      </vt:variant>
    </vt:vector>
  </HeadingPairs>
  <TitlesOfParts>
    <vt:vector size="55" baseType="lpstr">
      <vt:lpstr>나눔고딕</vt:lpstr>
      <vt:lpstr>맑은 고딕</vt:lpstr>
      <vt:lpstr>Arial</vt:lpstr>
      <vt:lpstr>Courier New</vt:lpstr>
      <vt:lpstr>Tahoma</vt:lpstr>
      <vt:lpstr>Wingdings</vt:lpstr>
      <vt:lpstr>Office 테마</vt:lpstr>
      <vt:lpstr>디자인 사용자 지정</vt:lpstr>
      <vt:lpstr>PowerPoint 프레젠테이션</vt:lpstr>
      <vt:lpstr>인공 신경 세포(Artificial Neuron)</vt:lpstr>
      <vt:lpstr>입력과 출력</vt:lpstr>
      <vt:lpstr>뉴런 연산</vt:lpstr>
      <vt:lpstr>행렬 곱 연산</vt:lpstr>
      <vt:lpstr>활성화</vt:lpstr>
      <vt:lpstr>활성화 함수 ReLU, sigmoid</vt:lpstr>
      <vt:lpstr>다양한 활성화 함수 종류</vt:lpstr>
      <vt:lpstr>입출력의 예</vt:lpstr>
      <vt:lpstr>일반화된 인공신경망</vt:lpstr>
      <vt:lpstr>활성화 함수와 편향</vt:lpstr>
      <vt:lpstr>입력 2개, 출력 3개인 신경망 연산</vt:lpstr>
      <vt:lpstr>인공신경망의 시그모이드 함수</vt:lpstr>
      <vt:lpstr>가중치</vt:lpstr>
      <vt:lpstr>PowerPoint 프레젠테이션</vt:lpstr>
      <vt:lpstr>입력의 특징(x1 x2 x3 … xi)과 입력의 자료 수 </vt:lpstr>
      <vt:lpstr>신경망 행렬 계산</vt:lpstr>
      <vt:lpstr>뉴런 계산</vt:lpstr>
      <vt:lpstr>계산 사례</vt:lpstr>
      <vt:lpstr>하나의 출력 뉴런 연산</vt:lpstr>
      <vt:lpstr>층과 가중치</vt:lpstr>
      <vt:lpstr>PowerPoint 프레젠테이션</vt:lpstr>
      <vt:lpstr>실습 파일</vt:lpstr>
      <vt:lpstr>자연수와 자연수의 지수 승</vt:lpstr>
      <vt:lpstr>시그모이드 함수 </vt:lpstr>
      <vt:lpstr>ReLU 함수</vt:lpstr>
      <vt:lpstr>시그모이드 ReLU 함께 그리기</vt:lpstr>
      <vt:lpstr>다양한 활성화 함수</vt:lpstr>
      <vt:lpstr>활성화 함수 결과</vt:lpstr>
      <vt:lpstr>PowerPoint 프레젠테이션</vt:lpstr>
      <vt:lpstr>계산 사례</vt:lpstr>
      <vt:lpstr>신경망 행렬 계산</vt:lpstr>
      <vt:lpstr>특징 2, 샘플 수 4개의 행렬 연산 </vt:lpstr>
      <vt:lpstr>행렬의 순서를 바꾼 계산</vt:lpstr>
      <vt:lpstr>PowerPoint 프레젠테이션</vt:lpstr>
      <vt:lpstr>AND 게이트 구현</vt:lpstr>
      <vt:lpstr>PowerPoint 프레젠테이션</vt:lpstr>
      <vt:lpstr>손실 값 그래프와 결과 예측</vt:lpstr>
      <vt:lpstr>가중치와 편향 값 알아 보기</vt:lpstr>
      <vt:lpstr>OR 게이트 구현</vt:lpstr>
      <vt:lpstr>XOR 문제</vt:lpstr>
      <vt:lpstr>XOR 해결 </vt:lpstr>
      <vt:lpstr>Sequential 모델</vt:lpstr>
      <vt:lpstr>Sequential 모델과 딥러닝 구조</vt:lpstr>
      <vt:lpstr>XOR 게이트 구현 소스</vt:lpstr>
      <vt:lpstr>가중치와 model.weights</vt:lpstr>
      <vt:lpstr>XOR 모델의 학습 과정 시각화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PC</cp:lastModifiedBy>
  <cp:revision>721</cp:revision>
  <dcterms:created xsi:type="dcterms:W3CDTF">2013-05-23T04:26:30Z</dcterms:created>
  <dcterms:modified xsi:type="dcterms:W3CDTF">2021-07-17T08:11:26Z</dcterms:modified>
</cp:coreProperties>
</file>